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68" r:id="rId12"/>
    <p:sldId id="269" r:id="rId13"/>
    <p:sldId id="271" r:id="rId14"/>
    <p:sldId id="260" r:id="rId1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94"/>
  </p:normalViewPr>
  <p:slideViewPr>
    <p:cSldViewPr snapToGrid="0" snapToObjects="1">
      <p:cViewPr>
        <p:scale>
          <a:sx n="80" d="100"/>
          <a:sy n="80" d="100"/>
        </p:scale>
        <p:origin x="1920" y="-1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225-E051-124D-A959-92A1F22E42DB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F55B-E08B-A444-9426-4A86B7408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113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225-E051-124D-A959-92A1F22E42DB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F55B-E08B-A444-9426-4A86B7408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260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225-E051-124D-A959-92A1F22E42DB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F55B-E08B-A444-9426-4A86B7408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111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225-E051-124D-A959-92A1F22E42DB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F55B-E08B-A444-9426-4A86B7408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44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225-E051-124D-A959-92A1F22E42DB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F55B-E08B-A444-9426-4A86B7408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516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225-E051-124D-A959-92A1F22E42DB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F55B-E08B-A444-9426-4A86B7408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7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225-E051-124D-A959-92A1F22E42DB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F55B-E08B-A444-9426-4A86B7408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311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225-E051-124D-A959-92A1F22E42DB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F55B-E08B-A444-9426-4A86B7408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044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225-E051-124D-A959-92A1F22E42DB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F55B-E08B-A444-9426-4A86B7408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014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225-E051-124D-A959-92A1F22E42DB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F55B-E08B-A444-9426-4A86B7408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889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225-E051-124D-A959-92A1F22E42DB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F55B-E08B-A444-9426-4A86B7408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925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53225-E051-124D-A959-92A1F22E42DB}" type="datetimeFigureOut">
              <a:rPr lang="hu-HU" smtClean="0"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9F55B-E08B-A444-9426-4A86B7408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41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89C8485-6977-274F-ACD2-D4386F6863E0}"/>
              </a:ext>
            </a:extLst>
          </p:cNvPr>
          <p:cNvSpPr txBox="1">
            <a:spLocks/>
          </p:cNvSpPr>
          <p:nvPr/>
        </p:nvSpPr>
        <p:spPr>
          <a:xfrm>
            <a:off x="604651" y="5444026"/>
            <a:ext cx="6350363" cy="914658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beruházó Nemzeti Infrastruktúra Fejlesztő </a:t>
            </a:r>
            <a:r>
              <a:rPr lang="hu-H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Zrt</a:t>
            </a: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megbízásából a </a:t>
            </a:r>
            <a:r>
              <a:rPr lang="hu-H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He-Do</a:t>
            </a: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Kft. kivitelezésében megvalósuló I. és II. szakasz a  3.  sz.  főút  Miskolc  belvárost  elkerülő  szakasz  része.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0F95684D-6877-304A-88B5-D83B6BAB7F70}"/>
              </a:ext>
            </a:extLst>
          </p:cNvPr>
          <p:cNvSpPr txBox="1">
            <a:spLocks/>
          </p:cNvSpPr>
          <p:nvPr/>
        </p:nvSpPr>
        <p:spPr>
          <a:xfrm>
            <a:off x="1019167" y="3532438"/>
            <a:ext cx="5521325" cy="12463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Miskolc tehermentesítő út I. (Vörösmarty utca) és II. szakaszára („Y” híd) vonatkozó kiegészítő tervezési feladatok elvégzése és a kivitelezési feladatok megvalósítása</a:t>
            </a:r>
            <a:endParaRPr lang="hu-H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73363D1A-A0AA-174A-9495-0253D91CF4C4}"/>
              </a:ext>
            </a:extLst>
          </p:cNvPr>
          <p:cNvSpPr txBox="1">
            <a:spLocks/>
          </p:cNvSpPr>
          <p:nvPr/>
        </p:nvSpPr>
        <p:spPr>
          <a:xfrm>
            <a:off x="1980819" y="2751662"/>
            <a:ext cx="3659817" cy="454142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LAKOSSÁGI TÁJÉKOZTATÓ</a:t>
            </a:r>
            <a:endParaRPr lang="de-A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3A8CB570-C3BA-A647-A8F4-BDB4ADC67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11" y="538788"/>
            <a:ext cx="2432050" cy="393700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14A5135C-E1B8-E240-B572-B8CD00E6A2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5009" r="11877" b="9945"/>
          <a:stretch/>
        </p:blipFill>
        <p:spPr>
          <a:xfrm>
            <a:off x="204371" y="375992"/>
            <a:ext cx="1980029" cy="91465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51" y="7048500"/>
            <a:ext cx="6412154" cy="1686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Kép 1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62" y="538788"/>
            <a:ext cx="1581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66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E5F0F9-BB16-324A-B527-72183BFAA794}"/>
              </a:ext>
            </a:extLst>
          </p:cNvPr>
          <p:cNvSpPr txBox="1">
            <a:spLocks/>
          </p:cNvSpPr>
          <p:nvPr/>
        </p:nvSpPr>
        <p:spPr>
          <a:xfrm>
            <a:off x="555374" y="2917881"/>
            <a:ext cx="6448925" cy="333319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1" indent="0" algn="just">
              <a:lnSpc>
                <a:spcPct val="100000"/>
              </a:lnSpc>
              <a:buNone/>
            </a:pPr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Építési organizáció: </a:t>
            </a: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E5BC82CA-CCF5-D947-B361-B042BA01AE08}"/>
              </a:ext>
            </a:extLst>
          </p:cNvPr>
          <p:cNvSpPr txBox="1">
            <a:spLocks/>
          </p:cNvSpPr>
          <p:nvPr/>
        </p:nvSpPr>
        <p:spPr>
          <a:xfrm>
            <a:off x="1019171" y="1733630"/>
            <a:ext cx="5521325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Miskolc tehermentesítő út </a:t>
            </a:r>
          </a:p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és II. szakasz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33F7F7C7-0795-F249-92D2-987496FDBF7F}"/>
              </a:ext>
            </a:extLst>
          </p:cNvPr>
          <p:cNvSpPr txBox="1">
            <a:spLocks/>
          </p:cNvSpPr>
          <p:nvPr/>
        </p:nvSpPr>
        <p:spPr>
          <a:xfrm>
            <a:off x="1949923" y="1481688"/>
            <a:ext cx="3659817" cy="454142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LAKOSSÁGI TÁJÉKOZTATÓ</a:t>
            </a:r>
            <a:endParaRPr lang="de-A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AFE49060-3983-A043-8766-B636BF995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11" y="538788"/>
            <a:ext cx="2432050" cy="3937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7ABB6F54-5D7C-0841-BD78-40C42F588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5009" r="11877" b="9945"/>
          <a:stretch/>
        </p:blipFill>
        <p:spPr>
          <a:xfrm>
            <a:off x="204371" y="375992"/>
            <a:ext cx="1980029" cy="91465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589201" y="3365814"/>
            <a:ext cx="64150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ütem: </a:t>
            </a: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másodi félév, 2021 első félév között. A Műtárgy építésének előfeltétele a közműkiváltások elvégzése. Ezt követően a kivitelező az </a:t>
            </a:r>
            <a:r>
              <a:rPr lang="hu-H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Y-híd</a:t>
            </a: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Vörösmarty és Kisfaludy utcák találkozásától keleti irányban tervezett támaszait alakítja ki, valamint az ezen támaszok által határolt területen kezdi meg a híd és a kapcsolódó támfal építését. Ez az ütem eleinte jellemzően nem befolyásolja a jelenlegi közlekedési lehetőségeket.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74" y="5257983"/>
            <a:ext cx="6549217" cy="4157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18" name="Kép 1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2" y="538788"/>
            <a:ext cx="1581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444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E5F0F9-BB16-324A-B527-72183BFAA794}"/>
              </a:ext>
            </a:extLst>
          </p:cNvPr>
          <p:cNvSpPr txBox="1">
            <a:spLocks/>
          </p:cNvSpPr>
          <p:nvPr/>
        </p:nvSpPr>
        <p:spPr>
          <a:xfrm>
            <a:off x="555374" y="2917881"/>
            <a:ext cx="6448925" cy="333319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1" indent="0" algn="just">
              <a:lnSpc>
                <a:spcPct val="100000"/>
              </a:lnSpc>
              <a:buNone/>
            </a:pPr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Építési organizáció: </a:t>
            </a: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E5BC82CA-CCF5-D947-B361-B042BA01AE08}"/>
              </a:ext>
            </a:extLst>
          </p:cNvPr>
          <p:cNvSpPr txBox="1">
            <a:spLocks/>
          </p:cNvSpPr>
          <p:nvPr/>
        </p:nvSpPr>
        <p:spPr>
          <a:xfrm>
            <a:off x="1019171" y="1733630"/>
            <a:ext cx="5521325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Miskolc tehermentesítő út </a:t>
            </a:r>
          </a:p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és II. szakasz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33F7F7C7-0795-F249-92D2-987496FDBF7F}"/>
              </a:ext>
            </a:extLst>
          </p:cNvPr>
          <p:cNvSpPr txBox="1">
            <a:spLocks/>
          </p:cNvSpPr>
          <p:nvPr/>
        </p:nvSpPr>
        <p:spPr>
          <a:xfrm>
            <a:off x="1949923" y="1481688"/>
            <a:ext cx="3659817" cy="454142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LAKOSSÁGI TÁJÉKOZTATÓ</a:t>
            </a:r>
            <a:endParaRPr lang="de-A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AFE49060-3983-A043-8766-B636BF995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11" y="538788"/>
            <a:ext cx="2432050" cy="3937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7ABB6F54-5D7C-0841-BD78-40C42F588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5009" r="11877" b="9945"/>
          <a:stretch/>
        </p:blipFill>
        <p:spPr>
          <a:xfrm>
            <a:off x="204371" y="375992"/>
            <a:ext cx="1980029" cy="91465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589201" y="3365814"/>
            <a:ext cx="64150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ütem:</a:t>
            </a: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ütem része még a Vörösmarty úti felüljáró bontása. A bontási munkák elindulása után </a:t>
            </a:r>
            <a:r>
              <a:rPr lang="hu-H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</a:t>
            </a: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2. ütem megkezdéséig  közforgalom 2021. év elejéig a </a:t>
            </a:r>
            <a:r>
              <a:rPr lang="hu-H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Pfaff</a:t>
            </a: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Ferenc és Kisfaludy Károly utak vonatkozásban fennmaradhat.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40" y="5178769"/>
            <a:ext cx="5972819" cy="4460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2" name="Kép 1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2" y="538788"/>
            <a:ext cx="1581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550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E5F0F9-BB16-324A-B527-72183BFAA794}"/>
              </a:ext>
            </a:extLst>
          </p:cNvPr>
          <p:cNvSpPr txBox="1">
            <a:spLocks/>
          </p:cNvSpPr>
          <p:nvPr/>
        </p:nvSpPr>
        <p:spPr>
          <a:xfrm>
            <a:off x="555374" y="2917881"/>
            <a:ext cx="6448925" cy="333319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1" indent="0" algn="just">
              <a:lnSpc>
                <a:spcPct val="100000"/>
              </a:lnSpc>
              <a:buNone/>
            </a:pPr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Építési organizáció: </a:t>
            </a: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E5BC82CA-CCF5-D947-B361-B042BA01AE08}"/>
              </a:ext>
            </a:extLst>
          </p:cNvPr>
          <p:cNvSpPr txBox="1">
            <a:spLocks/>
          </p:cNvSpPr>
          <p:nvPr/>
        </p:nvSpPr>
        <p:spPr>
          <a:xfrm>
            <a:off x="1019171" y="1733630"/>
            <a:ext cx="5521325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Miskolc tehermentesítő út </a:t>
            </a:r>
          </a:p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és II. szakasz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33F7F7C7-0795-F249-92D2-987496FDBF7F}"/>
              </a:ext>
            </a:extLst>
          </p:cNvPr>
          <p:cNvSpPr txBox="1">
            <a:spLocks/>
          </p:cNvSpPr>
          <p:nvPr/>
        </p:nvSpPr>
        <p:spPr>
          <a:xfrm>
            <a:off x="1949923" y="1481688"/>
            <a:ext cx="3659817" cy="454142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LAKOSSÁGI TÁJÉKOZTATÓ</a:t>
            </a:r>
            <a:endParaRPr lang="de-A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AFE49060-3983-A043-8766-B636BF995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11" y="538788"/>
            <a:ext cx="2432050" cy="3937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7ABB6F54-5D7C-0841-BD78-40C42F588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5009" r="11877" b="9945"/>
          <a:stretch/>
        </p:blipFill>
        <p:spPr>
          <a:xfrm>
            <a:off x="204371" y="375992"/>
            <a:ext cx="1980029" cy="91465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589201" y="3365814"/>
            <a:ext cx="64150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ütem: </a:t>
            </a: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másodi félév, 2022 első félév között. Az Y híd építése tovább folyik, olyan munkarészek következnek, ami okán a teljes csomópont lezárása válik szükségessé. Többek között ekkor kerül elbontásra a meglévő vasúti átjáró, ill. kezdődik a Híd Kisfaludy úti ágának építése. Ez a lezárt forgalmi állapot a műtárgy forgalomba helyezéséig megmarad. Várhatóan 2022 végéig.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01" y="5530525"/>
            <a:ext cx="6572403" cy="42740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6" name="Kép 1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2" y="538788"/>
            <a:ext cx="1581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68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E5F0F9-BB16-324A-B527-72183BFAA794}"/>
              </a:ext>
            </a:extLst>
          </p:cNvPr>
          <p:cNvSpPr txBox="1">
            <a:spLocks/>
          </p:cNvSpPr>
          <p:nvPr/>
        </p:nvSpPr>
        <p:spPr>
          <a:xfrm>
            <a:off x="555374" y="2917881"/>
            <a:ext cx="6448925" cy="333319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1" indent="0" algn="just">
              <a:lnSpc>
                <a:spcPct val="100000"/>
              </a:lnSpc>
              <a:buNone/>
            </a:pPr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Építési organizáció: </a:t>
            </a: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E5BC82CA-CCF5-D947-B361-B042BA01AE08}"/>
              </a:ext>
            </a:extLst>
          </p:cNvPr>
          <p:cNvSpPr txBox="1">
            <a:spLocks/>
          </p:cNvSpPr>
          <p:nvPr/>
        </p:nvSpPr>
        <p:spPr>
          <a:xfrm>
            <a:off x="1019171" y="1733630"/>
            <a:ext cx="5521325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Miskolc tehermentesítő út </a:t>
            </a:r>
          </a:p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és II. szakasz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33F7F7C7-0795-F249-92D2-987496FDBF7F}"/>
              </a:ext>
            </a:extLst>
          </p:cNvPr>
          <p:cNvSpPr txBox="1">
            <a:spLocks/>
          </p:cNvSpPr>
          <p:nvPr/>
        </p:nvSpPr>
        <p:spPr>
          <a:xfrm>
            <a:off x="1949923" y="1481688"/>
            <a:ext cx="3659817" cy="454142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LAKOSSÁGI TÁJÉKOZTATÓ</a:t>
            </a:r>
            <a:endParaRPr lang="de-A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AFE49060-3983-A043-8766-B636BF995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11" y="538788"/>
            <a:ext cx="2432050" cy="3937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7ABB6F54-5D7C-0841-BD78-40C42F588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5009" r="11877" b="9945"/>
          <a:stretch/>
        </p:blipFill>
        <p:spPr>
          <a:xfrm>
            <a:off x="204371" y="375992"/>
            <a:ext cx="1980029" cy="91465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589201" y="3365814"/>
            <a:ext cx="64150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ütem: </a:t>
            </a: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évben az akkor már meglévő teljes útzár mellett, az Y híd befejező munkálataival párhuzamosan fog folyni, várhatóan 2022 végéig</a:t>
            </a:r>
          </a:p>
          <a:p>
            <a:pPr algn="just"/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Ekkor kerül sor a teljes útpálya és a P+R parkoló megépítésére.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01" y="5530525"/>
            <a:ext cx="6572403" cy="42740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0" name="Kép 1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2" y="536298"/>
            <a:ext cx="1581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57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E0021F40-3220-8F47-8067-FA520CF8F13E}"/>
              </a:ext>
            </a:extLst>
          </p:cNvPr>
          <p:cNvSpPr txBox="1">
            <a:spLocks/>
          </p:cNvSpPr>
          <p:nvPr/>
        </p:nvSpPr>
        <p:spPr>
          <a:xfrm>
            <a:off x="1019171" y="1733630"/>
            <a:ext cx="5521325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Miskolc tehermentesítő út </a:t>
            </a:r>
          </a:p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és II. szakasz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65F9BF64-F8A2-D94D-8F88-7316C8D350F2}"/>
              </a:ext>
            </a:extLst>
          </p:cNvPr>
          <p:cNvSpPr txBox="1">
            <a:spLocks/>
          </p:cNvSpPr>
          <p:nvPr/>
        </p:nvSpPr>
        <p:spPr>
          <a:xfrm>
            <a:off x="1949923" y="1481688"/>
            <a:ext cx="3659817" cy="454142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LAKOSSÁGI TÁJÉKOZTATÓ</a:t>
            </a:r>
            <a:endParaRPr lang="de-A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A7F53D5-B7B3-5747-A8DF-F8692CA60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11" y="538788"/>
            <a:ext cx="2432050" cy="3937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15C97A6-2FF9-DB45-BEC7-150B8C76B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5009" r="11877" b="9945"/>
          <a:stretch/>
        </p:blipFill>
        <p:spPr>
          <a:xfrm>
            <a:off x="204371" y="375992"/>
            <a:ext cx="1980029" cy="914658"/>
          </a:xfrm>
          <a:prstGeom prst="rect">
            <a:avLst/>
          </a:prstGeom>
        </p:spPr>
      </p:pic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E6F54429-2AF6-EA47-BDE3-7893734C32B4}"/>
              </a:ext>
            </a:extLst>
          </p:cNvPr>
          <p:cNvSpPr txBox="1">
            <a:spLocks/>
          </p:cNvSpPr>
          <p:nvPr/>
        </p:nvSpPr>
        <p:spPr>
          <a:xfrm>
            <a:off x="555368" y="3670810"/>
            <a:ext cx="6448925" cy="1471492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50000"/>
              </a:lnSpc>
              <a:buNone/>
            </a:pP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projekttel kapcsolatos esetleges kérdéseiket, javaslataikat kérjük ezen tájékoztató megjelenésétől számított 15 napon belül küldjék meg részükre az alábbi elérhetőségek valamelyikére. A kérdések és az azokra adott válaszok összesítve kerülnek közzétételre a honlapokon, a tájékoztató közzétételétől számított 30 napon belül.</a:t>
            </a:r>
          </a:p>
          <a:p>
            <a:pPr marL="0" lvl="1" indent="0" algn="ctr">
              <a:lnSpc>
                <a:spcPct val="15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D73E9467-B1E1-CF40-B9CA-7D87E358688D}"/>
              </a:ext>
            </a:extLst>
          </p:cNvPr>
          <p:cNvSpPr txBox="1">
            <a:spLocks/>
          </p:cNvSpPr>
          <p:nvPr/>
        </p:nvSpPr>
        <p:spPr>
          <a:xfrm>
            <a:off x="555368" y="6179371"/>
            <a:ext cx="6448925" cy="3961497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buNone/>
            </a:pPr>
            <a:r>
              <a:rPr lang="hu-HU" sz="1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Kapcsolat</a:t>
            </a:r>
            <a:endParaRPr lang="hu-H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 algn="ctr">
              <a:lnSpc>
                <a:spcPct val="100000"/>
              </a:lnSpc>
              <a:buNone/>
            </a:pPr>
            <a:endParaRPr lang="hu-H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 algn="ctr">
              <a:lnSpc>
                <a:spcPct val="100000"/>
              </a:lnSpc>
              <a:buNone/>
            </a:pPr>
            <a:r>
              <a:rPr lang="hu-H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Levelezési cím: 3261 Abasár, Pf. 16.</a:t>
            </a:r>
            <a:b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 algn="ctr">
              <a:lnSpc>
                <a:spcPct val="100000"/>
              </a:lnSpc>
              <a:buNone/>
            </a:pPr>
            <a:r>
              <a:rPr lang="hu-HU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E-mail:lakossagiforum.yhid@he-do.hu</a:t>
            </a:r>
            <a:endParaRPr lang="hu-H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 algn="ctr">
              <a:lnSpc>
                <a:spcPct val="100000"/>
              </a:lnSpc>
              <a:buNone/>
            </a:pPr>
            <a:endParaRPr lang="hu-H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 algn="ctr">
              <a:lnSpc>
                <a:spcPct val="100000"/>
              </a:lnSpc>
              <a:buNone/>
            </a:pPr>
            <a:r>
              <a:rPr lang="hu-H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Panasziroda elérhetősége: </a:t>
            </a:r>
            <a:r>
              <a:rPr lang="hu-HU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panasziroda.yhid</a:t>
            </a:r>
            <a:r>
              <a:rPr lang="hu-H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hu-HU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he-do.hu</a:t>
            </a:r>
            <a:endParaRPr lang="hu-H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 algn="ctr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 algn="ctr">
              <a:lnSpc>
                <a:spcPct val="100000"/>
              </a:lnSpc>
              <a:buNone/>
            </a:pPr>
            <a:endParaRPr lang="hu-H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 algn="ctr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 algn="ctr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314" name="Kép 1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2" y="538788"/>
            <a:ext cx="1581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14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E5F0F9-BB16-324A-B527-72183BFAA794}"/>
              </a:ext>
            </a:extLst>
          </p:cNvPr>
          <p:cNvSpPr txBox="1">
            <a:spLocks/>
          </p:cNvSpPr>
          <p:nvPr/>
        </p:nvSpPr>
        <p:spPr>
          <a:xfrm>
            <a:off x="555374" y="2917881"/>
            <a:ext cx="6448925" cy="333319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1" indent="0" algn="just">
              <a:lnSpc>
                <a:spcPct val="100000"/>
              </a:lnSpc>
              <a:buNone/>
            </a:pPr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projekt ismertetése:</a:t>
            </a: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E5BC82CA-CCF5-D947-B361-B042BA01AE08}"/>
              </a:ext>
            </a:extLst>
          </p:cNvPr>
          <p:cNvSpPr txBox="1">
            <a:spLocks/>
          </p:cNvSpPr>
          <p:nvPr/>
        </p:nvSpPr>
        <p:spPr>
          <a:xfrm>
            <a:off x="1019171" y="1733630"/>
            <a:ext cx="5521325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Miskolc tehermentesítő út </a:t>
            </a:r>
          </a:p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és II. szakasz</a:t>
            </a:r>
            <a:endParaRPr lang="hu-H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33F7F7C7-0795-F249-92D2-987496FDBF7F}"/>
              </a:ext>
            </a:extLst>
          </p:cNvPr>
          <p:cNvSpPr txBox="1">
            <a:spLocks/>
          </p:cNvSpPr>
          <p:nvPr/>
        </p:nvSpPr>
        <p:spPr>
          <a:xfrm>
            <a:off x="1949923" y="1481688"/>
            <a:ext cx="3659817" cy="454142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LAKOSSÁGI TÁJÉKOZTATÓ</a:t>
            </a:r>
            <a:endParaRPr lang="de-A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AFE49060-3983-A043-8766-B636BF995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11" y="538788"/>
            <a:ext cx="2432050" cy="3937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7ABB6F54-5D7C-0841-BD78-40C42F588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5009" r="11877" b="9945"/>
          <a:stretch/>
        </p:blipFill>
        <p:spPr>
          <a:xfrm>
            <a:off x="204371" y="375992"/>
            <a:ext cx="1980029" cy="91465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555373" y="3353840"/>
            <a:ext cx="64489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belvárost elkerülő szakasz Miskolc MJV közigazgatási határán belül a Király utca – József Attila utca között, több ütemben, részben meglévő útszakaszok korszerűsítésével fog megvalósulni. </a:t>
            </a:r>
          </a:p>
          <a:p>
            <a:pPr algn="just"/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Jelen ütemben az I. és II. szakasz, – az ütemezett kiépítéshez igazodva (II.1. szakasz és </a:t>
            </a:r>
            <a:r>
              <a:rPr lang="hu-H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Pfaff</a:t>
            </a: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Ferenc utcai P+R parkoló) – módosítással kerül megvalósításra, kivitelezésre.</a:t>
            </a:r>
          </a:p>
          <a:p>
            <a:pPr algn="just"/>
            <a:endParaRPr lang="hu-H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62" y="4878431"/>
            <a:ext cx="5048934" cy="53474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Kép 1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2" y="538788"/>
            <a:ext cx="1581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53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E5F0F9-BB16-324A-B527-72183BFAA794}"/>
              </a:ext>
            </a:extLst>
          </p:cNvPr>
          <p:cNvSpPr txBox="1">
            <a:spLocks/>
          </p:cNvSpPr>
          <p:nvPr/>
        </p:nvSpPr>
        <p:spPr>
          <a:xfrm>
            <a:off x="555374" y="2917881"/>
            <a:ext cx="6448925" cy="333319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1" indent="0" algn="just">
              <a:lnSpc>
                <a:spcPct val="100000"/>
              </a:lnSpc>
              <a:buNone/>
            </a:pPr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projekt ismertetése:</a:t>
            </a: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E5BC82CA-CCF5-D947-B361-B042BA01AE08}"/>
              </a:ext>
            </a:extLst>
          </p:cNvPr>
          <p:cNvSpPr txBox="1">
            <a:spLocks/>
          </p:cNvSpPr>
          <p:nvPr/>
        </p:nvSpPr>
        <p:spPr>
          <a:xfrm>
            <a:off x="1019171" y="1733630"/>
            <a:ext cx="5521325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Miskolc tehermentesítő út </a:t>
            </a:r>
          </a:p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és II. szakasz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33F7F7C7-0795-F249-92D2-987496FDBF7F}"/>
              </a:ext>
            </a:extLst>
          </p:cNvPr>
          <p:cNvSpPr txBox="1">
            <a:spLocks/>
          </p:cNvSpPr>
          <p:nvPr/>
        </p:nvSpPr>
        <p:spPr>
          <a:xfrm>
            <a:off x="1949923" y="1481688"/>
            <a:ext cx="3659817" cy="454142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LAKOSSÁGI TÁJÉKOZTATÓ</a:t>
            </a:r>
            <a:endParaRPr lang="de-A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AFE49060-3983-A043-8766-B636BF995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11" y="538788"/>
            <a:ext cx="2432050" cy="3937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7ABB6F54-5D7C-0841-BD78-40C42F588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5009" r="11877" b="9945"/>
          <a:stretch/>
        </p:blipFill>
        <p:spPr>
          <a:xfrm>
            <a:off x="204371" y="375992"/>
            <a:ext cx="1980029" cy="91465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89201" y="3365814"/>
            <a:ext cx="6415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I. tervezési szakasz: </a:t>
            </a:r>
          </a:p>
          <a:p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Vörösmarty Mihály utca nyomvonalán halad a Király utca és Soltész Nagy Kálmán utca között</a:t>
            </a:r>
            <a:r>
              <a:rPr lang="hu-HU" dirty="0"/>
              <a:t>.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90" y="4642052"/>
            <a:ext cx="4983281" cy="42166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Kép 1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2" y="536298"/>
            <a:ext cx="1581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2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E5F0F9-BB16-324A-B527-72183BFAA794}"/>
              </a:ext>
            </a:extLst>
          </p:cNvPr>
          <p:cNvSpPr txBox="1">
            <a:spLocks/>
          </p:cNvSpPr>
          <p:nvPr/>
        </p:nvSpPr>
        <p:spPr>
          <a:xfrm>
            <a:off x="555374" y="2917881"/>
            <a:ext cx="6448925" cy="333319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1" indent="0" algn="just">
              <a:lnSpc>
                <a:spcPct val="100000"/>
              </a:lnSpc>
              <a:buNone/>
            </a:pPr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projekt ismertetése:</a:t>
            </a: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E5BC82CA-CCF5-D947-B361-B042BA01AE08}"/>
              </a:ext>
            </a:extLst>
          </p:cNvPr>
          <p:cNvSpPr txBox="1">
            <a:spLocks/>
          </p:cNvSpPr>
          <p:nvPr/>
        </p:nvSpPr>
        <p:spPr>
          <a:xfrm>
            <a:off x="1019171" y="1733630"/>
            <a:ext cx="5521325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Miskolc tehermentesítő út </a:t>
            </a:r>
          </a:p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és II. szakasz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33F7F7C7-0795-F249-92D2-987496FDBF7F}"/>
              </a:ext>
            </a:extLst>
          </p:cNvPr>
          <p:cNvSpPr txBox="1">
            <a:spLocks/>
          </p:cNvSpPr>
          <p:nvPr/>
        </p:nvSpPr>
        <p:spPr>
          <a:xfrm>
            <a:off x="1949923" y="1481688"/>
            <a:ext cx="3659817" cy="454142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LAKOSSÁGI TÁJÉKOZTATÓ</a:t>
            </a:r>
            <a:endParaRPr lang="de-A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AFE49060-3983-A043-8766-B636BF995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11" y="538788"/>
            <a:ext cx="2432050" cy="3937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7ABB6F54-5D7C-0841-BD78-40C42F588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5009" r="11877" b="9945"/>
          <a:stretch/>
        </p:blipFill>
        <p:spPr>
          <a:xfrm>
            <a:off x="204371" y="375992"/>
            <a:ext cx="1980029" cy="91465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89201" y="3365814"/>
            <a:ext cx="64150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I. tervezési szakasz: </a:t>
            </a:r>
          </a:p>
          <a:p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érintett útszakasz jelen állapotát figyelembe véve szükség szerint kerül a burkolatcserék mellett a pályaszerkezet átépítésre.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231" y="4700169"/>
            <a:ext cx="4643199" cy="51782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Kép 1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2" y="538788"/>
            <a:ext cx="1581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23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E5F0F9-BB16-324A-B527-72183BFAA794}"/>
              </a:ext>
            </a:extLst>
          </p:cNvPr>
          <p:cNvSpPr txBox="1">
            <a:spLocks/>
          </p:cNvSpPr>
          <p:nvPr/>
        </p:nvSpPr>
        <p:spPr>
          <a:xfrm>
            <a:off x="555374" y="2917881"/>
            <a:ext cx="6448925" cy="333319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1" indent="0" algn="just">
              <a:lnSpc>
                <a:spcPct val="100000"/>
              </a:lnSpc>
              <a:buNone/>
            </a:pPr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projekt ismertetése:</a:t>
            </a: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E5BC82CA-CCF5-D947-B361-B042BA01AE08}"/>
              </a:ext>
            </a:extLst>
          </p:cNvPr>
          <p:cNvSpPr txBox="1">
            <a:spLocks/>
          </p:cNvSpPr>
          <p:nvPr/>
        </p:nvSpPr>
        <p:spPr>
          <a:xfrm>
            <a:off x="1019171" y="1733630"/>
            <a:ext cx="5521325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Miskolc tehermentesítő út </a:t>
            </a:r>
          </a:p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és II. szakasz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33F7F7C7-0795-F249-92D2-987496FDBF7F}"/>
              </a:ext>
            </a:extLst>
          </p:cNvPr>
          <p:cNvSpPr txBox="1">
            <a:spLocks/>
          </p:cNvSpPr>
          <p:nvPr/>
        </p:nvSpPr>
        <p:spPr>
          <a:xfrm>
            <a:off x="1949923" y="1481688"/>
            <a:ext cx="3659817" cy="454142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LAKOSSÁGI TÁJÉKOZTATÓ</a:t>
            </a:r>
            <a:endParaRPr lang="de-A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AFE49060-3983-A043-8766-B636BF995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11" y="538788"/>
            <a:ext cx="2432050" cy="3937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7ABB6F54-5D7C-0841-BD78-40C42F588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5009" r="11877" b="9945"/>
          <a:stretch/>
        </p:blipFill>
        <p:spPr>
          <a:xfrm>
            <a:off x="204371" y="375992"/>
            <a:ext cx="1980029" cy="91465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89201" y="3365814"/>
            <a:ext cx="6415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I. tervezési szakasz: </a:t>
            </a:r>
          </a:p>
          <a:p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érintett útszakasz jelen állapotát figyelembe véve szükség szerint kerül a burkolatcserék mellett a pályaszerkezet átépítésre</a:t>
            </a:r>
            <a:r>
              <a:rPr lang="hu-HU" dirty="0"/>
              <a:t>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74" y="5396679"/>
            <a:ext cx="6635999" cy="35937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2" name="Kép 1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2" y="538788"/>
            <a:ext cx="1581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6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E5F0F9-BB16-324A-B527-72183BFAA794}"/>
              </a:ext>
            </a:extLst>
          </p:cNvPr>
          <p:cNvSpPr txBox="1">
            <a:spLocks/>
          </p:cNvSpPr>
          <p:nvPr/>
        </p:nvSpPr>
        <p:spPr>
          <a:xfrm>
            <a:off x="555374" y="2917881"/>
            <a:ext cx="6448925" cy="333319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1" indent="0" algn="just">
              <a:lnSpc>
                <a:spcPct val="100000"/>
              </a:lnSpc>
              <a:buNone/>
            </a:pPr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projekt ismertetése:</a:t>
            </a: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E5BC82CA-CCF5-D947-B361-B042BA01AE08}"/>
              </a:ext>
            </a:extLst>
          </p:cNvPr>
          <p:cNvSpPr txBox="1">
            <a:spLocks/>
          </p:cNvSpPr>
          <p:nvPr/>
        </p:nvSpPr>
        <p:spPr>
          <a:xfrm>
            <a:off x="1019171" y="1733630"/>
            <a:ext cx="5521325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Miskolc tehermentesítő út </a:t>
            </a:r>
          </a:p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és II. szakasz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33F7F7C7-0795-F249-92D2-987496FDBF7F}"/>
              </a:ext>
            </a:extLst>
          </p:cNvPr>
          <p:cNvSpPr txBox="1">
            <a:spLocks/>
          </p:cNvSpPr>
          <p:nvPr/>
        </p:nvSpPr>
        <p:spPr>
          <a:xfrm>
            <a:off x="1949923" y="1481688"/>
            <a:ext cx="3659817" cy="454142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LAKOSSÁGI TÁJÉKOZTATÓ</a:t>
            </a:r>
            <a:endParaRPr lang="de-A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AFE49060-3983-A043-8766-B636BF995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11" y="538788"/>
            <a:ext cx="2432050" cy="3937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7ABB6F54-5D7C-0841-BD78-40C42F588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5009" r="11877" b="9945"/>
          <a:stretch/>
        </p:blipFill>
        <p:spPr>
          <a:xfrm>
            <a:off x="204371" y="375992"/>
            <a:ext cx="1980029" cy="91465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89201" y="3365814"/>
            <a:ext cx="6415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II. tervezési szakasz: </a:t>
            </a: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Y felüljáró és kapcsolódó létesítményei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89" y="4764132"/>
            <a:ext cx="5473107" cy="40243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6" name="Kép 1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2" y="536298"/>
            <a:ext cx="1581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73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E5F0F9-BB16-324A-B527-72183BFAA794}"/>
              </a:ext>
            </a:extLst>
          </p:cNvPr>
          <p:cNvSpPr txBox="1">
            <a:spLocks/>
          </p:cNvSpPr>
          <p:nvPr/>
        </p:nvSpPr>
        <p:spPr>
          <a:xfrm>
            <a:off x="555374" y="2917881"/>
            <a:ext cx="6448925" cy="333319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1" indent="0" algn="just">
              <a:lnSpc>
                <a:spcPct val="100000"/>
              </a:lnSpc>
              <a:buNone/>
            </a:pPr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projekt ismertetése:</a:t>
            </a: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E5BC82CA-CCF5-D947-B361-B042BA01AE08}"/>
              </a:ext>
            </a:extLst>
          </p:cNvPr>
          <p:cNvSpPr txBox="1">
            <a:spLocks/>
          </p:cNvSpPr>
          <p:nvPr/>
        </p:nvSpPr>
        <p:spPr>
          <a:xfrm>
            <a:off x="1019171" y="1733630"/>
            <a:ext cx="5521325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Miskolc tehermentesítő út </a:t>
            </a:r>
          </a:p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és II. szakasz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33F7F7C7-0795-F249-92D2-987496FDBF7F}"/>
              </a:ext>
            </a:extLst>
          </p:cNvPr>
          <p:cNvSpPr txBox="1">
            <a:spLocks/>
          </p:cNvSpPr>
          <p:nvPr/>
        </p:nvSpPr>
        <p:spPr>
          <a:xfrm>
            <a:off x="1949923" y="1481688"/>
            <a:ext cx="3659817" cy="454142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LAKOSSÁGI TÁJÉKOZTATÓ</a:t>
            </a:r>
            <a:endParaRPr lang="de-A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AFE49060-3983-A043-8766-B636BF995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11" y="538788"/>
            <a:ext cx="2432050" cy="3937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7ABB6F54-5D7C-0841-BD78-40C42F588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5009" r="11877" b="9945"/>
          <a:stretch/>
        </p:blipFill>
        <p:spPr>
          <a:xfrm>
            <a:off x="204371" y="375992"/>
            <a:ext cx="1980029" cy="91465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55374" y="3911914"/>
            <a:ext cx="64150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hu-H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Y-hidat</a:t>
            </a: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Vörösmarty Mihály utcai ágon 12 támaszú, változó </a:t>
            </a:r>
            <a:r>
              <a:rPr lang="hu-H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felszerkezetű</a:t>
            </a: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(monolit vb. lemez és előregyártott tartós felszerkezet szakaszok felváltva), a Kisfaludy Károly utcai  ágon  4  támaszú,  üzemben  előregyártott,  feszített  vasbeton  hídgerendákkal együttdolgozó helyszíni vb. </a:t>
            </a:r>
            <a:r>
              <a:rPr lang="hu-H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felszerkezetű</a:t>
            </a: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műtárgy-együttes alkotja.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műtárgyra két-két helyen közforgalmú lépcsőn, illetve felvonón is fel lehet jutni. A közeli lakóházak védelmére a Vörösmarty utca bal oldalán teljes hosszban, a jobb oldalon a „4” támaszig zajárnyékoló fal épül.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33" y="6997701"/>
            <a:ext cx="6232796" cy="2734486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589201" y="3365814"/>
            <a:ext cx="6415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II. tervezési szakasz: </a:t>
            </a: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Y felüljáró és kapcsolódó létesítményei</a:t>
            </a:r>
          </a:p>
        </p:txBody>
      </p:sp>
      <p:pic>
        <p:nvPicPr>
          <p:cNvPr id="7170" name="Kép 1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2" y="505711"/>
            <a:ext cx="1581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1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E5F0F9-BB16-324A-B527-72183BFAA794}"/>
              </a:ext>
            </a:extLst>
          </p:cNvPr>
          <p:cNvSpPr txBox="1">
            <a:spLocks/>
          </p:cNvSpPr>
          <p:nvPr/>
        </p:nvSpPr>
        <p:spPr>
          <a:xfrm>
            <a:off x="555374" y="3270102"/>
            <a:ext cx="6448925" cy="333319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1" indent="0" algn="just">
              <a:lnSpc>
                <a:spcPct val="100000"/>
              </a:lnSpc>
              <a:buNone/>
            </a:pPr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projekt ismertetése:</a:t>
            </a: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E5BC82CA-CCF5-D947-B361-B042BA01AE08}"/>
              </a:ext>
            </a:extLst>
          </p:cNvPr>
          <p:cNvSpPr txBox="1">
            <a:spLocks/>
          </p:cNvSpPr>
          <p:nvPr/>
        </p:nvSpPr>
        <p:spPr>
          <a:xfrm>
            <a:off x="1019171" y="1733630"/>
            <a:ext cx="5521325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Miskolc tehermentesítő út </a:t>
            </a:r>
          </a:p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és II. szakasz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33F7F7C7-0795-F249-92D2-987496FDBF7F}"/>
              </a:ext>
            </a:extLst>
          </p:cNvPr>
          <p:cNvSpPr txBox="1">
            <a:spLocks/>
          </p:cNvSpPr>
          <p:nvPr/>
        </p:nvSpPr>
        <p:spPr>
          <a:xfrm>
            <a:off x="1949923" y="1481688"/>
            <a:ext cx="3659817" cy="454142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LAKOSSÁGI TÁJÉKOZTATÓ</a:t>
            </a:r>
            <a:endParaRPr lang="de-A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AFE49060-3983-A043-8766-B636BF995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11" y="538788"/>
            <a:ext cx="2432050" cy="3937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7ABB6F54-5D7C-0841-BD78-40C42F588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5009" r="11877" b="9945"/>
          <a:stretch/>
        </p:blipFill>
        <p:spPr>
          <a:xfrm>
            <a:off x="204371" y="375992"/>
            <a:ext cx="1980029" cy="91465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572282" y="3874815"/>
            <a:ext cx="64150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II.1. Tervezési szakasz: </a:t>
            </a: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Pfaff</a:t>
            </a: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Ferenc utca megközelítését biztosító útszakaszok, valamint egy 100 férőhelyes felszíni P+R parkoló kialakítása.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52" y="5372101"/>
            <a:ext cx="5953178" cy="35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338" name="Kép 1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73" y="538788"/>
            <a:ext cx="1581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1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E5F0F9-BB16-324A-B527-72183BFAA794}"/>
              </a:ext>
            </a:extLst>
          </p:cNvPr>
          <p:cNvSpPr txBox="1">
            <a:spLocks/>
          </p:cNvSpPr>
          <p:nvPr/>
        </p:nvSpPr>
        <p:spPr>
          <a:xfrm>
            <a:off x="555374" y="2917881"/>
            <a:ext cx="6448925" cy="333319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1" indent="0" algn="just">
              <a:lnSpc>
                <a:spcPct val="100000"/>
              </a:lnSpc>
              <a:buNone/>
            </a:pPr>
            <a:r>
              <a:rPr lang="hu-H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Építési organizáció: </a:t>
            </a: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5" lvl="1" indent="0" algn="just">
              <a:lnSpc>
                <a:spcPct val="100000"/>
              </a:lnSpc>
              <a:buNone/>
            </a:pPr>
            <a:endParaRPr lang="hu-H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E5BC82CA-CCF5-D947-B361-B042BA01AE08}"/>
              </a:ext>
            </a:extLst>
          </p:cNvPr>
          <p:cNvSpPr txBox="1">
            <a:spLocks/>
          </p:cNvSpPr>
          <p:nvPr/>
        </p:nvSpPr>
        <p:spPr>
          <a:xfrm>
            <a:off x="1019171" y="1733630"/>
            <a:ext cx="5521325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Miskolc tehermentesítő út </a:t>
            </a:r>
          </a:p>
          <a:p>
            <a:r>
              <a:rPr lang="hu-HU" sz="2000" b="1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és II. szakasz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33F7F7C7-0795-F249-92D2-987496FDBF7F}"/>
              </a:ext>
            </a:extLst>
          </p:cNvPr>
          <p:cNvSpPr txBox="1">
            <a:spLocks/>
          </p:cNvSpPr>
          <p:nvPr/>
        </p:nvSpPr>
        <p:spPr>
          <a:xfrm>
            <a:off x="1949923" y="1481688"/>
            <a:ext cx="3659817" cy="454142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LAKOSSÁGI TÁJÉKOZTATÓ</a:t>
            </a:r>
            <a:endParaRPr lang="de-A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AFE49060-3983-A043-8766-B636BF995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11" y="538788"/>
            <a:ext cx="2432050" cy="3937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7ABB6F54-5D7C-0841-BD78-40C42F588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5009" r="11877" b="9945"/>
          <a:stretch/>
        </p:blipFill>
        <p:spPr>
          <a:xfrm>
            <a:off x="204371" y="375992"/>
            <a:ext cx="1980029" cy="91465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589201" y="3365814"/>
            <a:ext cx="641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kivitelezés 3 fő ütemre bontható. Az ütemek különböző mértékben, de elkerülhetetlenül forgalmi zavarásokat, akadályokat fognak generálni.  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74" y="5257983"/>
            <a:ext cx="6549217" cy="4157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4" name="Kép 1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2" y="538788"/>
            <a:ext cx="1581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127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808</Words>
  <Application>Microsoft Office PowerPoint</Application>
  <PresentationFormat>Egyéni</PresentationFormat>
  <Paragraphs>142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Microsoft Office User</dc:creator>
  <cp:lastModifiedBy>Szabó Zoltán</cp:lastModifiedBy>
  <cp:revision>29</cp:revision>
  <dcterms:created xsi:type="dcterms:W3CDTF">2020-04-14T09:22:55Z</dcterms:created>
  <dcterms:modified xsi:type="dcterms:W3CDTF">2020-05-12T13:27:53Z</dcterms:modified>
</cp:coreProperties>
</file>